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9036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19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7" roundtripDataSignature="AMtx7mgXVpBEP+0neJ1AglUpWKbDa9C1R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19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:notes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" name="Google Shape;11;p5"/>
          <p:cNvSpPr txBox="1"/>
          <p:nvPr>
            <p:ph idx="1" type="body"/>
          </p:nvPr>
        </p:nvSpPr>
        <p:spPr>
          <a:xfrm>
            <a:off x="233775" y="2219044"/>
            <a:ext cx="63903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2" name="Google Shape;12;p5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/>
          <p:nvPr>
            <p:ph hasCustomPrompt="1" type="title"/>
          </p:nvPr>
        </p:nvSpPr>
        <p:spPr>
          <a:xfrm>
            <a:off x="233775" y="2129799"/>
            <a:ext cx="6390300" cy="378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/>
          <p:nvPr>
            <p:ph idx="1" type="body"/>
          </p:nvPr>
        </p:nvSpPr>
        <p:spPr>
          <a:xfrm>
            <a:off x="233775" y="6069481"/>
            <a:ext cx="6390300" cy="25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ctrTitle"/>
          </p:nvPr>
        </p:nvSpPr>
        <p:spPr>
          <a:xfrm>
            <a:off x="233781" y="1433649"/>
            <a:ext cx="6390300" cy="3952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5" name="Google Shape;15;p4"/>
          <p:cNvSpPr txBox="1"/>
          <p:nvPr>
            <p:ph idx="1" type="subTitle"/>
          </p:nvPr>
        </p:nvSpPr>
        <p:spPr>
          <a:xfrm>
            <a:off x="233775" y="5456992"/>
            <a:ext cx="6390300" cy="1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233775" y="4141374"/>
            <a:ext cx="6390300" cy="16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6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" type="body"/>
          </p:nvPr>
        </p:nvSpPr>
        <p:spPr>
          <a:xfrm>
            <a:off x="233775" y="2219044"/>
            <a:ext cx="30000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7"/>
          <p:cNvSpPr txBox="1"/>
          <p:nvPr>
            <p:ph idx="2" type="body"/>
          </p:nvPr>
        </p:nvSpPr>
        <p:spPr>
          <a:xfrm>
            <a:off x="3624300" y="2219044"/>
            <a:ext cx="30000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7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/>
          <p:nvPr>
            <p:ph type="title"/>
          </p:nvPr>
        </p:nvSpPr>
        <p:spPr>
          <a:xfrm>
            <a:off x="233775" y="1069785"/>
            <a:ext cx="2106000" cy="1455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9"/>
          <p:cNvSpPr txBox="1"/>
          <p:nvPr>
            <p:ph idx="1" type="body"/>
          </p:nvPr>
        </p:nvSpPr>
        <p:spPr>
          <a:xfrm>
            <a:off x="233775" y="2675618"/>
            <a:ext cx="2106000" cy="61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9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/>
          <p:nvPr>
            <p:ph type="title"/>
          </p:nvPr>
        </p:nvSpPr>
        <p:spPr>
          <a:xfrm>
            <a:off x="367688" y="866746"/>
            <a:ext cx="4775700" cy="787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0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429000" y="48"/>
            <a:ext cx="3429000" cy="99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/>
          <p:nvPr>
            <p:ph type="title"/>
          </p:nvPr>
        </p:nvSpPr>
        <p:spPr>
          <a:xfrm>
            <a:off x="199125" y="2374428"/>
            <a:ext cx="3033900" cy="2854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1"/>
          <p:cNvSpPr txBox="1"/>
          <p:nvPr>
            <p:ph idx="1" type="subTitle"/>
          </p:nvPr>
        </p:nvSpPr>
        <p:spPr>
          <a:xfrm>
            <a:off x="199125" y="5397207"/>
            <a:ext cx="3033900" cy="23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3704625" y="1394418"/>
            <a:ext cx="2877600" cy="7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11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233775" y="8145800"/>
            <a:ext cx="4499100" cy="11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2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233775" y="2219044"/>
            <a:ext cx="63903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"/>
          <p:cNvSpPr txBox="1"/>
          <p:nvPr/>
        </p:nvSpPr>
        <p:spPr>
          <a:xfrm>
            <a:off x="664050" y="2431750"/>
            <a:ext cx="5529900" cy="678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nl" sz="3600">
                <a:latin typeface="Calibri"/>
                <a:ea typeface="Calibri"/>
                <a:cs typeface="Calibri"/>
                <a:sym typeface="Calibri"/>
              </a:rPr>
              <a:t>Geven en krijgen</a:t>
            </a:r>
            <a:endParaRPr b="0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i="1" lang="nl" sz="1200">
                <a:solidFill>
                  <a:srgbClr val="F39430"/>
                </a:solidFill>
              </a:rPr>
              <a:t>2 Koningen 5: 15-16</a:t>
            </a:r>
            <a:endParaRPr i="1" sz="1200">
              <a:solidFill>
                <a:srgbClr val="F39430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i="1" lang="nl" sz="1200">
                <a:solidFill>
                  <a:srgbClr val="F39430"/>
                </a:solidFill>
              </a:rPr>
              <a:t>Daarna ging Naäman terug naar de profeet Elisa, met al zijn dienaren. Hij zei tegen hem: ‘Nu weet ik zeker dat de God van Israël de enige God in de hele wereld is. Neem daarom alstublieft een geschenk van mij aan.’ Maar Elisa antwoordde: ‘Ik zal niets van u aannemen. Dat is zo zeker als de Heer leeft. En ik doe alleen wat hij tegen mij zegt.’ Naäman vroeg het hem nog eens, en nog eens. Maar Elisa bleef weigeren.</a:t>
            </a:r>
            <a:br>
              <a:rPr lang="nl" sz="1200"/>
            </a:br>
            <a:endParaRPr b="1" sz="12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nl" sz="1200" u="none" cap="none" strike="noStrike">
                <a:solidFill>
                  <a:srgbClr val="000000"/>
                </a:solidFill>
              </a:rPr>
              <a:t>Opdracht</a:t>
            </a:r>
            <a:endParaRPr b="1" sz="12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/>
              <a:t>Nodig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nl" sz="1200"/>
              <a:t>Kaartjes ‘Ontvangen’</a:t>
            </a:r>
            <a:br>
              <a:rPr lang="nl" sz="1200"/>
            </a:br>
            <a:endParaRPr b="1" sz="12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solidFill>
                  <a:srgbClr val="271623"/>
                </a:solidFill>
              </a:rPr>
              <a:t>Hoe vind jij het om iets te ontvangen en hoe doe je dat op een goede manier?</a:t>
            </a:r>
            <a:endParaRPr sz="1200">
              <a:solidFill>
                <a:srgbClr val="271623"/>
              </a:solidFill>
            </a:endParaRPr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nl" sz="1200">
                <a:solidFill>
                  <a:srgbClr val="271623"/>
                </a:solidFill>
              </a:rPr>
              <a:t>Kies om de beurt een kaartje van de tafel</a:t>
            </a:r>
            <a:endParaRPr sz="1200">
              <a:solidFill>
                <a:srgbClr val="271623"/>
              </a:solidFill>
            </a:endParaRPr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nl" sz="1200">
                <a:solidFill>
                  <a:srgbClr val="271623"/>
                </a:solidFill>
              </a:rPr>
              <a:t>Heb je datgene wat op jouw kaartje staat wel eens ontvangen? Hoe reageerde je? Of hoe zou je daarop reageren?</a:t>
            </a:r>
            <a:endParaRPr sz="1200">
              <a:solidFill>
                <a:srgbClr val="271623"/>
              </a:solidFill>
            </a:endParaRPr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nl" sz="1200">
                <a:solidFill>
                  <a:srgbClr val="271623"/>
                </a:solidFill>
              </a:rPr>
              <a:t>Opdracht voor de anderen: je mag hierop reageren. Geef jouw ideeën hoe je zou leren te ontvangen.</a:t>
            </a:r>
            <a:endParaRPr sz="1200">
              <a:solidFill>
                <a:srgbClr val="271623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271623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nl" sz="1200" u="none" cap="none" strike="noStrike">
                <a:solidFill>
                  <a:srgbClr val="000000"/>
                </a:solidFill>
              </a:rPr>
              <a:t>Om door te praten:</a:t>
            </a:r>
            <a:endParaRPr b="1" i="0" sz="1200" u="none" cap="none" strike="noStrike">
              <a:solidFill>
                <a:srgbClr val="000000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nl" sz="1200"/>
              <a:t>In het verhaal hoeft Naäman niets terug te geven. Wat vind je daarvan? 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nl" sz="1200"/>
              <a:t>Wat vind jij moeilijker: ontvangen of geven? En waarom? Kun je een voorbeeld noemen? 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nl" sz="1200">
                <a:solidFill>
                  <a:srgbClr val="271623"/>
                </a:solidFill>
              </a:rPr>
              <a:t>Hoe voel jij je als je een compliment krijgt over bijvoorbeeld je karakter of je kleding?  </a:t>
            </a:r>
            <a:endParaRPr sz="1200">
              <a:solidFill>
                <a:srgbClr val="271623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271623"/>
              </a:buClr>
              <a:buSzPts val="1200"/>
              <a:buChar char="●"/>
            </a:pPr>
            <a:r>
              <a:rPr lang="nl" sz="1200">
                <a:solidFill>
                  <a:srgbClr val="271623"/>
                </a:solidFill>
              </a:rPr>
              <a:t>Herken je iets van het gevoel dat je iets terug moet doen als je iets van de ander ontvangt? Kun je een voorbeeld noemen? </a:t>
            </a:r>
            <a:endParaRPr sz="1200">
              <a:solidFill>
                <a:srgbClr val="271623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sz="12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5" name="Google Shape;55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40525" y="8523100"/>
            <a:ext cx="2066150" cy="116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CE5CD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